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18" r:id="rId3"/>
    <p:sldId id="326" r:id="rId4"/>
    <p:sldId id="327" r:id="rId5"/>
    <p:sldId id="328" r:id="rId6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0"/>
    <p:restoredTop sz="94659"/>
  </p:normalViewPr>
  <p:slideViewPr>
    <p:cSldViewPr>
      <p:cViewPr>
        <p:scale>
          <a:sx n="57" d="100"/>
          <a:sy n="57" d="100"/>
        </p:scale>
        <p:origin x="-133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 sz="1800" noProof="0"/>
            </a:pPr>
            <a:r>
              <a:rPr lang="uk-UA" sz="1800" noProof="0" dirty="0" smtClean="0">
                <a:latin typeface="Arial Black" pitchFamily="34" charset="0"/>
              </a:rPr>
              <a:t>Чистий небаланс (млн. грн)</a:t>
            </a:r>
            <a:endParaRPr lang="uk-UA" sz="1800" noProof="0" dirty="0">
              <a:latin typeface="Arial Black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4814712695848222E-2"/>
          <c:y val="0.13181157864939605"/>
          <c:w val="0.98518533553570931"/>
          <c:h val="0.67193971572223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Січень 2019</c:v>
                </c:pt>
                <c:pt idx="1">
                  <c:v>Січень 2020</c:v>
                </c:pt>
                <c:pt idx="2">
                  <c:v>Січень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</c:v>
                </c:pt>
                <c:pt idx="1">
                  <c:v>155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Січень 2019</c:v>
                </c:pt>
                <c:pt idx="1">
                  <c:v>Січень 2020</c:v>
                </c:pt>
                <c:pt idx="2">
                  <c:v>Січень 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Січень 2019</c:v>
                </c:pt>
                <c:pt idx="1">
                  <c:v>Січень 2020</c:v>
                </c:pt>
                <c:pt idx="2">
                  <c:v>Січень 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296512"/>
        <c:axId val="49298048"/>
      </c:barChart>
      <c:catAx>
        <c:axId val="49296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9298048"/>
        <c:crosses val="autoZero"/>
        <c:auto val="1"/>
        <c:lblAlgn val="ctr"/>
        <c:lblOffset val="100"/>
        <c:noMultiLvlLbl val="0"/>
      </c:catAx>
      <c:valAx>
        <c:axId val="49298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29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uk-UA" sz="1600" noProof="0"/>
            </a:pPr>
            <a:r>
              <a:rPr lang="uk-UA" sz="1600" noProof="0" dirty="0" smtClean="0">
                <a:latin typeface="Arial Black" pitchFamily="34" charset="0"/>
              </a:rPr>
              <a:t>Чистий прибуток ОГТСУ (млрд. грн)</a:t>
            </a:r>
            <a:endParaRPr lang="uk-UA" sz="1600" noProof="0" dirty="0"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26267094359706133"/>
          <c:y val="8.634860198453804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2"/>
              <c:layout>
                <c:manualLayout>
                  <c:x val="-0.11492610248174513"/>
                  <c:y val="-3.555530669951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2020</c:v>
                </c:pt>
                <c:pt idx="1">
                  <c:v>1 квартал 2020</c:v>
                </c:pt>
                <c:pt idx="2">
                  <c:v>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6.6</c:v>
                </c:pt>
                <c:pt idx="2">
                  <c:v>-0.24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2020</c:v>
                </c:pt>
                <c:pt idx="1">
                  <c:v>1 квартал 2020</c:v>
                </c:pt>
                <c:pt idx="2">
                  <c:v>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2020</c:v>
                </c:pt>
                <c:pt idx="1">
                  <c:v>1 квартал 2020</c:v>
                </c:pt>
                <c:pt idx="2">
                  <c:v>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346816"/>
        <c:axId val="49229824"/>
      </c:barChart>
      <c:catAx>
        <c:axId val="49346816"/>
        <c:scaling>
          <c:orientation val="minMax"/>
        </c:scaling>
        <c:delete val="0"/>
        <c:axPos val="l"/>
        <c:majorTickMark val="none"/>
        <c:minorTickMark val="none"/>
        <c:tickLblPos val="nextTo"/>
        <c:crossAx val="49229824"/>
        <c:crosses val="autoZero"/>
        <c:auto val="1"/>
        <c:lblAlgn val="ctr"/>
        <c:lblOffset val="100"/>
        <c:noMultiLvlLbl val="0"/>
      </c:catAx>
      <c:valAx>
        <c:axId val="4922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34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16EF9-C0F1-47AE-9F13-D9BECFB0EFAF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EC858-593B-4166-BF7D-620FCC7FB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C858-593B-4166-BF7D-620FCC7FB5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7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C858-593B-4166-BF7D-620FCC7FB5C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2" y="538025"/>
            <a:ext cx="1008380" cy="222885"/>
          </a:xfrm>
          <a:custGeom>
            <a:avLst/>
            <a:gdLst/>
            <a:ahLst/>
            <a:cxnLst/>
            <a:rect l="l" t="t" r="r" b="b"/>
            <a:pathLst>
              <a:path w="1008380" h="222884">
                <a:moveTo>
                  <a:pt x="1008083" y="0"/>
                </a:moveTo>
                <a:lnTo>
                  <a:pt x="0" y="0"/>
                </a:lnTo>
                <a:lnTo>
                  <a:pt x="0" y="222724"/>
                </a:lnTo>
                <a:lnTo>
                  <a:pt x="915843" y="222724"/>
                </a:lnTo>
                <a:lnTo>
                  <a:pt x="10080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98391" y="538025"/>
            <a:ext cx="148590" cy="222885"/>
          </a:xfrm>
          <a:custGeom>
            <a:avLst/>
            <a:gdLst/>
            <a:ahLst/>
            <a:cxnLst/>
            <a:rect l="l" t="t" r="r" b="b"/>
            <a:pathLst>
              <a:path w="148590" h="222884">
                <a:moveTo>
                  <a:pt x="148266" y="0"/>
                </a:moveTo>
                <a:lnTo>
                  <a:pt x="95541" y="0"/>
                </a:lnTo>
                <a:lnTo>
                  <a:pt x="0" y="222724"/>
                </a:lnTo>
                <a:lnTo>
                  <a:pt x="52713" y="222724"/>
                </a:lnTo>
                <a:lnTo>
                  <a:pt x="1482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7571" y="538025"/>
            <a:ext cx="148590" cy="222885"/>
          </a:xfrm>
          <a:custGeom>
            <a:avLst/>
            <a:gdLst/>
            <a:ahLst/>
            <a:cxnLst/>
            <a:rect l="l" t="t" r="r" b="b"/>
            <a:pathLst>
              <a:path w="148590" h="222884">
                <a:moveTo>
                  <a:pt x="148243" y="0"/>
                </a:moveTo>
                <a:lnTo>
                  <a:pt x="92206" y="0"/>
                </a:lnTo>
                <a:lnTo>
                  <a:pt x="0" y="222724"/>
                </a:lnTo>
                <a:lnTo>
                  <a:pt x="52735" y="222724"/>
                </a:lnTo>
                <a:lnTo>
                  <a:pt x="1482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75080" y="551394"/>
            <a:ext cx="1183005" cy="215900"/>
          </a:xfrm>
          <a:custGeom>
            <a:avLst/>
            <a:gdLst/>
            <a:ahLst/>
            <a:cxnLst/>
            <a:rect l="l" t="t" r="r" b="b"/>
            <a:pathLst>
              <a:path w="1183005" h="215900">
                <a:moveTo>
                  <a:pt x="59191" y="3013"/>
                </a:moveTo>
                <a:lnTo>
                  <a:pt x="0" y="3021"/>
                </a:lnTo>
                <a:lnTo>
                  <a:pt x="85720" y="209355"/>
                </a:lnTo>
                <a:lnTo>
                  <a:pt x="128532" y="209343"/>
                </a:lnTo>
                <a:lnTo>
                  <a:pt x="168013" y="117575"/>
                </a:lnTo>
                <a:lnTo>
                  <a:pt x="108706" y="117575"/>
                </a:lnTo>
                <a:lnTo>
                  <a:pt x="59191" y="3013"/>
                </a:lnTo>
                <a:close/>
              </a:path>
              <a:path w="1183005" h="215900">
                <a:moveTo>
                  <a:pt x="217301" y="3013"/>
                </a:moveTo>
                <a:lnTo>
                  <a:pt x="158184" y="3081"/>
                </a:lnTo>
                <a:lnTo>
                  <a:pt x="108706" y="117575"/>
                </a:lnTo>
                <a:lnTo>
                  <a:pt x="168013" y="117575"/>
                </a:lnTo>
                <a:lnTo>
                  <a:pt x="217301" y="3013"/>
                </a:lnTo>
                <a:close/>
              </a:path>
              <a:path w="1183005" h="215900">
                <a:moveTo>
                  <a:pt x="362462" y="3013"/>
                </a:moveTo>
                <a:lnTo>
                  <a:pt x="233931" y="3106"/>
                </a:lnTo>
                <a:lnTo>
                  <a:pt x="233931" y="209355"/>
                </a:lnTo>
                <a:lnTo>
                  <a:pt x="362461" y="209133"/>
                </a:lnTo>
                <a:lnTo>
                  <a:pt x="362323" y="163498"/>
                </a:lnTo>
                <a:lnTo>
                  <a:pt x="289969" y="162575"/>
                </a:lnTo>
                <a:lnTo>
                  <a:pt x="289972" y="127471"/>
                </a:lnTo>
                <a:lnTo>
                  <a:pt x="355791" y="127422"/>
                </a:lnTo>
                <a:lnTo>
                  <a:pt x="355788" y="84892"/>
                </a:lnTo>
                <a:lnTo>
                  <a:pt x="289972" y="83968"/>
                </a:lnTo>
                <a:lnTo>
                  <a:pt x="290107" y="48866"/>
                </a:lnTo>
                <a:lnTo>
                  <a:pt x="362462" y="48645"/>
                </a:lnTo>
                <a:lnTo>
                  <a:pt x="362462" y="3013"/>
                </a:lnTo>
                <a:close/>
              </a:path>
              <a:path w="1183005" h="215900">
                <a:moveTo>
                  <a:pt x="451408" y="3013"/>
                </a:moveTo>
                <a:lnTo>
                  <a:pt x="398708" y="3106"/>
                </a:lnTo>
                <a:lnTo>
                  <a:pt x="398708" y="209355"/>
                </a:lnTo>
                <a:lnTo>
                  <a:pt x="451410" y="209355"/>
                </a:lnTo>
                <a:lnTo>
                  <a:pt x="451419" y="81632"/>
                </a:lnTo>
                <a:lnTo>
                  <a:pt x="510194" y="81632"/>
                </a:lnTo>
                <a:lnTo>
                  <a:pt x="451408" y="3013"/>
                </a:lnTo>
                <a:close/>
              </a:path>
              <a:path w="1183005" h="215900">
                <a:moveTo>
                  <a:pt x="510194" y="81632"/>
                </a:moveTo>
                <a:lnTo>
                  <a:pt x="451419" y="81632"/>
                </a:lnTo>
                <a:lnTo>
                  <a:pt x="546965" y="209355"/>
                </a:lnTo>
                <a:lnTo>
                  <a:pt x="602957" y="209261"/>
                </a:lnTo>
                <a:lnTo>
                  <a:pt x="602939" y="130735"/>
                </a:lnTo>
                <a:lnTo>
                  <a:pt x="546911" y="130735"/>
                </a:lnTo>
                <a:lnTo>
                  <a:pt x="510194" y="81632"/>
                </a:lnTo>
                <a:close/>
              </a:path>
              <a:path w="1183005" h="215900">
                <a:moveTo>
                  <a:pt x="602911" y="3013"/>
                </a:moveTo>
                <a:lnTo>
                  <a:pt x="546919" y="3013"/>
                </a:lnTo>
                <a:lnTo>
                  <a:pt x="546911" y="130735"/>
                </a:lnTo>
                <a:lnTo>
                  <a:pt x="602939" y="130735"/>
                </a:lnTo>
                <a:lnTo>
                  <a:pt x="602911" y="3013"/>
                </a:lnTo>
                <a:close/>
              </a:path>
              <a:path w="1183005" h="215900">
                <a:moveTo>
                  <a:pt x="648988" y="140572"/>
                </a:moveTo>
                <a:lnTo>
                  <a:pt x="635609" y="191946"/>
                </a:lnTo>
                <a:lnTo>
                  <a:pt x="645368" y="198552"/>
                </a:lnTo>
                <a:lnTo>
                  <a:pt x="656750" y="204784"/>
                </a:lnTo>
                <a:lnTo>
                  <a:pt x="669897" y="211231"/>
                </a:lnTo>
                <a:lnTo>
                  <a:pt x="681184" y="213556"/>
                </a:lnTo>
                <a:lnTo>
                  <a:pt x="693936" y="215189"/>
                </a:lnTo>
                <a:lnTo>
                  <a:pt x="708976" y="215726"/>
                </a:lnTo>
                <a:lnTo>
                  <a:pt x="722121" y="214284"/>
                </a:lnTo>
                <a:lnTo>
                  <a:pt x="766765" y="189879"/>
                </a:lnTo>
                <a:lnTo>
                  <a:pt x="778358" y="169695"/>
                </a:lnTo>
                <a:lnTo>
                  <a:pt x="696232" y="169695"/>
                </a:lnTo>
                <a:lnTo>
                  <a:pt x="685471" y="166780"/>
                </a:lnTo>
                <a:lnTo>
                  <a:pt x="669889" y="158499"/>
                </a:lnTo>
                <a:lnTo>
                  <a:pt x="658365" y="150298"/>
                </a:lnTo>
                <a:lnTo>
                  <a:pt x="648988" y="140572"/>
                </a:lnTo>
                <a:close/>
              </a:path>
              <a:path w="1183005" h="215900">
                <a:moveTo>
                  <a:pt x="716961" y="0"/>
                </a:moveTo>
                <a:lnTo>
                  <a:pt x="676594" y="6647"/>
                </a:lnTo>
                <a:lnTo>
                  <a:pt x="643079" y="41878"/>
                </a:lnTo>
                <a:lnTo>
                  <a:pt x="639306" y="69961"/>
                </a:lnTo>
                <a:lnTo>
                  <a:pt x="641179" y="82359"/>
                </a:lnTo>
                <a:lnTo>
                  <a:pt x="673672" y="115424"/>
                </a:lnTo>
                <a:lnTo>
                  <a:pt x="716121" y="130031"/>
                </a:lnTo>
                <a:lnTo>
                  <a:pt x="724816" y="134022"/>
                </a:lnTo>
                <a:lnTo>
                  <a:pt x="728152" y="137296"/>
                </a:lnTo>
                <a:lnTo>
                  <a:pt x="731376" y="143847"/>
                </a:lnTo>
                <a:lnTo>
                  <a:pt x="731376" y="156949"/>
                </a:lnTo>
                <a:lnTo>
                  <a:pt x="728152" y="160224"/>
                </a:lnTo>
                <a:lnTo>
                  <a:pt x="721440" y="166816"/>
                </a:lnTo>
                <a:lnTo>
                  <a:pt x="713354" y="169601"/>
                </a:lnTo>
                <a:lnTo>
                  <a:pt x="696232" y="169695"/>
                </a:lnTo>
                <a:lnTo>
                  <a:pt x="778358" y="169695"/>
                </a:lnTo>
                <a:lnTo>
                  <a:pt x="779223" y="167838"/>
                </a:lnTo>
                <a:lnTo>
                  <a:pt x="782761" y="154931"/>
                </a:lnTo>
                <a:lnTo>
                  <a:pt x="783989" y="141053"/>
                </a:lnTo>
                <a:lnTo>
                  <a:pt x="781673" y="129352"/>
                </a:lnTo>
                <a:lnTo>
                  <a:pt x="761225" y="96114"/>
                </a:lnTo>
                <a:lnTo>
                  <a:pt x="721481" y="81620"/>
                </a:lnTo>
                <a:lnTo>
                  <a:pt x="718256" y="78337"/>
                </a:lnTo>
                <a:lnTo>
                  <a:pt x="708361" y="75065"/>
                </a:lnTo>
                <a:lnTo>
                  <a:pt x="701690" y="75065"/>
                </a:lnTo>
                <a:lnTo>
                  <a:pt x="698465" y="71793"/>
                </a:lnTo>
                <a:lnTo>
                  <a:pt x="695130" y="68510"/>
                </a:lnTo>
                <a:lnTo>
                  <a:pt x="691905" y="61966"/>
                </a:lnTo>
                <a:lnTo>
                  <a:pt x="691905" y="52138"/>
                </a:lnTo>
                <a:lnTo>
                  <a:pt x="695130" y="48866"/>
                </a:lnTo>
                <a:lnTo>
                  <a:pt x="698465" y="45583"/>
                </a:lnTo>
                <a:lnTo>
                  <a:pt x="701690" y="42311"/>
                </a:lnTo>
                <a:lnTo>
                  <a:pt x="759867" y="42311"/>
                </a:lnTo>
                <a:lnTo>
                  <a:pt x="765000" y="10888"/>
                </a:lnTo>
                <a:lnTo>
                  <a:pt x="753721" y="6237"/>
                </a:lnTo>
                <a:lnTo>
                  <a:pt x="740461" y="1868"/>
                </a:lnTo>
                <a:lnTo>
                  <a:pt x="729980" y="403"/>
                </a:lnTo>
                <a:lnTo>
                  <a:pt x="716961" y="0"/>
                </a:lnTo>
                <a:close/>
              </a:path>
              <a:path w="1183005" h="215900">
                <a:moveTo>
                  <a:pt x="759867" y="42311"/>
                </a:moveTo>
                <a:lnTo>
                  <a:pt x="708361" y="42311"/>
                </a:lnTo>
                <a:lnTo>
                  <a:pt x="721188" y="42723"/>
                </a:lnTo>
                <a:lnTo>
                  <a:pt x="734387" y="45443"/>
                </a:lnTo>
                <a:lnTo>
                  <a:pt x="747317" y="49924"/>
                </a:lnTo>
                <a:lnTo>
                  <a:pt x="757755" y="55243"/>
                </a:lnTo>
                <a:lnTo>
                  <a:pt x="759867" y="42311"/>
                </a:lnTo>
                <a:close/>
              </a:path>
              <a:path w="1183005" h="215900">
                <a:moveTo>
                  <a:pt x="948783" y="3013"/>
                </a:moveTo>
                <a:lnTo>
                  <a:pt x="797312" y="3569"/>
                </a:lnTo>
                <a:lnTo>
                  <a:pt x="797554" y="52138"/>
                </a:lnTo>
                <a:lnTo>
                  <a:pt x="843451" y="52143"/>
                </a:lnTo>
                <a:lnTo>
                  <a:pt x="843451" y="209355"/>
                </a:lnTo>
                <a:lnTo>
                  <a:pt x="899378" y="209350"/>
                </a:lnTo>
                <a:lnTo>
                  <a:pt x="899980" y="52132"/>
                </a:lnTo>
                <a:lnTo>
                  <a:pt x="948855" y="51583"/>
                </a:lnTo>
                <a:lnTo>
                  <a:pt x="948783" y="3013"/>
                </a:lnTo>
                <a:close/>
              </a:path>
              <a:path w="1183005" h="215900">
                <a:moveTo>
                  <a:pt x="1063487" y="44"/>
                </a:moveTo>
                <a:lnTo>
                  <a:pt x="1024879" y="7815"/>
                </a:lnTo>
                <a:lnTo>
                  <a:pt x="985676" y="39256"/>
                </a:lnTo>
                <a:lnTo>
                  <a:pt x="966705" y="72777"/>
                </a:lnTo>
                <a:lnTo>
                  <a:pt x="962077" y="111832"/>
                </a:lnTo>
                <a:lnTo>
                  <a:pt x="963444" y="123750"/>
                </a:lnTo>
                <a:lnTo>
                  <a:pt x="981091" y="168480"/>
                </a:lnTo>
                <a:lnTo>
                  <a:pt x="1010663" y="197061"/>
                </a:lnTo>
                <a:lnTo>
                  <a:pt x="1048947" y="212997"/>
                </a:lnTo>
                <a:lnTo>
                  <a:pt x="1073568" y="215871"/>
                </a:lnTo>
                <a:lnTo>
                  <a:pt x="1084704" y="214970"/>
                </a:lnTo>
                <a:lnTo>
                  <a:pt x="1123007" y="202629"/>
                </a:lnTo>
                <a:lnTo>
                  <a:pt x="1154837" y="177826"/>
                </a:lnTo>
                <a:lnTo>
                  <a:pt x="1163746" y="166775"/>
                </a:lnTo>
                <a:lnTo>
                  <a:pt x="1070715" y="166775"/>
                </a:lnTo>
                <a:lnTo>
                  <a:pt x="1068711" y="166749"/>
                </a:lnTo>
                <a:lnTo>
                  <a:pt x="1034180" y="150180"/>
                </a:lnTo>
                <a:lnTo>
                  <a:pt x="1018133" y="101980"/>
                </a:lnTo>
                <a:lnTo>
                  <a:pt x="1019585" y="90243"/>
                </a:lnTo>
                <a:lnTo>
                  <a:pt x="1042451" y="56778"/>
                </a:lnTo>
                <a:lnTo>
                  <a:pt x="1080622" y="46468"/>
                </a:lnTo>
                <a:lnTo>
                  <a:pt x="1164429" y="46468"/>
                </a:lnTo>
                <a:lnTo>
                  <a:pt x="1157512" y="37655"/>
                </a:lnTo>
                <a:lnTo>
                  <a:pt x="1120100" y="10047"/>
                </a:lnTo>
                <a:lnTo>
                  <a:pt x="1079535" y="432"/>
                </a:lnTo>
                <a:lnTo>
                  <a:pt x="1063487" y="44"/>
                </a:lnTo>
                <a:close/>
              </a:path>
              <a:path w="1183005" h="215900">
                <a:moveTo>
                  <a:pt x="1164429" y="46468"/>
                </a:moveTo>
                <a:lnTo>
                  <a:pt x="1080622" y="46468"/>
                </a:lnTo>
                <a:lnTo>
                  <a:pt x="1092170" y="50297"/>
                </a:lnTo>
                <a:lnTo>
                  <a:pt x="1102914" y="57470"/>
                </a:lnTo>
                <a:lnTo>
                  <a:pt x="1125265" y="100697"/>
                </a:lnTo>
                <a:lnTo>
                  <a:pt x="1125644" y="118931"/>
                </a:lnTo>
                <a:lnTo>
                  <a:pt x="1121958" y="130304"/>
                </a:lnTo>
                <a:lnTo>
                  <a:pt x="1096563" y="160548"/>
                </a:lnTo>
                <a:lnTo>
                  <a:pt x="1070715" y="166775"/>
                </a:lnTo>
                <a:lnTo>
                  <a:pt x="1163746" y="166775"/>
                </a:lnTo>
                <a:lnTo>
                  <a:pt x="1181797" y="121026"/>
                </a:lnTo>
                <a:lnTo>
                  <a:pt x="1182679" y="107819"/>
                </a:lnTo>
                <a:lnTo>
                  <a:pt x="1182096" y="96284"/>
                </a:lnTo>
                <a:lnTo>
                  <a:pt x="1180233" y="84653"/>
                </a:lnTo>
                <a:lnTo>
                  <a:pt x="1177035" y="72375"/>
                </a:lnTo>
                <a:lnTo>
                  <a:pt x="1172449" y="58489"/>
                </a:lnTo>
                <a:lnTo>
                  <a:pt x="1165504" y="47837"/>
                </a:lnTo>
                <a:lnTo>
                  <a:pt x="1164429" y="464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49881" y="554407"/>
            <a:ext cx="161925" cy="206375"/>
          </a:xfrm>
          <a:custGeom>
            <a:avLst/>
            <a:gdLst/>
            <a:ahLst/>
            <a:cxnLst/>
            <a:rect l="l" t="t" r="r" b="b"/>
            <a:pathLst>
              <a:path w="161925" h="206375">
                <a:moveTo>
                  <a:pt x="75828" y="0"/>
                </a:moveTo>
                <a:lnTo>
                  <a:pt x="46142" y="68779"/>
                </a:lnTo>
                <a:lnTo>
                  <a:pt x="69268" y="127733"/>
                </a:lnTo>
                <a:lnTo>
                  <a:pt x="19791" y="127733"/>
                </a:lnTo>
                <a:lnTo>
                  <a:pt x="3335" y="170312"/>
                </a:lnTo>
                <a:lnTo>
                  <a:pt x="0" y="173587"/>
                </a:lnTo>
                <a:lnTo>
                  <a:pt x="88948" y="173587"/>
                </a:lnTo>
                <a:lnTo>
                  <a:pt x="105515" y="206341"/>
                </a:lnTo>
                <a:lnTo>
                  <a:pt x="161441" y="206341"/>
                </a:lnTo>
                <a:lnTo>
                  <a:pt x="758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494006" y="554407"/>
            <a:ext cx="201295" cy="206375"/>
          </a:xfrm>
          <a:custGeom>
            <a:avLst/>
            <a:gdLst/>
            <a:ahLst/>
            <a:cxnLst/>
            <a:rect l="l" t="t" r="r" b="b"/>
            <a:pathLst>
              <a:path w="201294" h="206375">
                <a:moveTo>
                  <a:pt x="52702" y="0"/>
                </a:moveTo>
                <a:lnTo>
                  <a:pt x="0" y="0"/>
                </a:lnTo>
                <a:lnTo>
                  <a:pt x="0" y="206341"/>
                </a:lnTo>
                <a:lnTo>
                  <a:pt x="52702" y="206341"/>
                </a:lnTo>
                <a:lnTo>
                  <a:pt x="52702" y="78607"/>
                </a:lnTo>
                <a:lnTo>
                  <a:pt x="111546" y="78607"/>
                </a:lnTo>
                <a:lnTo>
                  <a:pt x="52702" y="0"/>
                </a:lnTo>
                <a:close/>
              </a:path>
              <a:path w="201294" h="206375">
                <a:moveTo>
                  <a:pt x="111546" y="78607"/>
                </a:moveTo>
                <a:lnTo>
                  <a:pt x="52702" y="78607"/>
                </a:lnTo>
                <a:lnTo>
                  <a:pt x="148321" y="206341"/>
                </a:lnTo>
                <a:lnTo>
                  <a:pt x="201023" y="206341"/>
                </a:lnTo>
                <a:lnTo>
                  <a:pt x="201023" y="127733"/>
                </a:lnTo>
                <a:lnTo>
                  <a:pt x="148321" y="127733"/>
                </a:lnTo>
                <a:lnTo>
                  <a:pt x="111546" y="78607"/>
                </a:lnTo>
                <a:close/>
              </a:path>
              <a:path w="201294" h="206375">
                <a:moveTo>
                  <a:pt x="201023" y="0"/>
                </a:moveTo>
                <a:lnTo>
                  <a:pt x="148321" y="0"/>
                </a:lnTo>
                <a:lnTo>
                  <a:pt x="148321" y="127733"/>
                </a:lnTo>
                <a:lnTo>
                  <a:pt x="201023" y="127733"/>
                </a:lnTo>
                <a:lnTo>
                  <a:pt x="2010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29211" y="538025"/>
            <a:ext cx="148590" cy="222885"/>
          </a:xfrm>
          <a:custGeom>
            <a:avLst/>
            <a:gdLst/>
            <a:ahLst/>
            <a:cxnLst/>
            <a:rect l="l" t="t" r="r" b="b"/>
            <a:pathLst>
              <a:path w="148590" h="222884">
                <a:moveTo>
                  <a:pt x="148243" y="0"/>
                </a:moveTo>
                <a:lnTo>
                  <a:pt x="95541" y="0"/>
                </a:lnTo>
                <a:lnTo>
                  <a:pt x="0" y="222724"/>
                </a:lnTo>
                <a:lnTo>
                  <a:pt x="52713" y="222724"/>
                </a:lnTo>
                <a:lnTo>
                  <a:pt x="1482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92" y="538025"/>
            <a:ext cx="1008380" cy="222885"/>
          </a:xfrm>
          <a:custGeom>
            <a:avLst/>
            <a:gdLst/>
            <a:ahLst/>
            <a:cxnLst/>
            <a:rect l="l" t="t" r="r" b="b"/>
            <a:pathLst>
              <a:path w="1008380" h="222884">
                <a:moveTo>
                  <a:pt x="1008083" y="0"/>
                </a:moveTo>
                <a:lnTo>
                  <a:pt x="0" y="0"/>
                </a:lnTo>
                <a:lnTo>
                  <a:pt x="0" y="222724"/>
                </a:lnTo>
                <a:lnTo>
                  <a:pt x="915843" y="222724"/>
                </a:lnTo>
                <a:lnTo>
                  <a:pt x="100808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686563" y="6841171"/>
            <a:ext cx="992505" cy="223520"/>
          </a:xfrm>
          <a:custGeom>
            <a:avLst/>
            <a:gdLst/>
            <a:ahLst/>
            <a:cxnLst/>
            <a:rect l="l" t="t" r="r" b="b"/>
            <a:pathLst>
              <a:path w="992504" h="223520">
                <a:moveTo>
                  <a:pt x="992352" y="0"/>
                </a:moveTo>
                <a:lnTo>
                  <a:pt x="95609" y="0"/>
                </a:lnTo>
                <a:lnTo>
                  <a:pt x="0" y="223374"/>
                </a:lnTo>
                <a:lnTo>
                  <a:pt x="992352" y="223374"/>
                </a:lnTo>
                <a:lnTo>
                  <a:pt x="9923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8405" y="1379474"/>
            <a:ext cx="8876588" cy="32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88108" y="2913065"/>
            <a:ext cx="194310" cy="296545"/>
          </a:xfrm>
          <a:custGeom>
            <a:avLst/>
            <a:gdLst/>
            <a:ahLst/>
            <a:cxnLst/>
            <a:rect l="l" t="t" r="r" b="b"/>
            <a:pathLst>
              <a:path w="194309" h="296544">
                <a:moveTo>
                  <a:pt x="194322" y="0"/>
                </a:moveTo>
                <a:lnTo>
                  <a:pt x="121866" y="0"/>
                </a:lnTo>
                <a:lnTo>
                  <a:pt x="0" y="295926"/>
                </a:lnTo>
                <a:lnTo>
                  <a:pt x="69165" y="295926"/>
                </a:lnTo>
                <a:lnTo>
                  <a:pt x="1943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038" y="2913065"/>
            <a:ext cx="198120" cy="296545"/>
          </a:xfrm>
          <a:custGeom>
            <a:avLst/>
            <a:gdLst/>
            <a:ahLst/>
            <a:cxnLst/>
            <a:rect l="l" t="t" r="r" b="b"/>
            <a:pathLst>
              <a:path w="198119" h="296544">
                <a:moveTo>
                  <a:pt x="197657" y="0"/>
                </a:moveTo>
                <a:lnTo>
                  <a:pt x="125179" y="0"/>
                </a:lnTo>
                <a:lnTo>
                  <a:pt x="0" y="295926"/>
                </a:lnTo>
                <a:lnTo>
                  <a:pt x="72488" y="295926"/>
                </a:lnTo>
                <a:lnTo>
                  <a:pt x="197657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0411" y="2929508"/>
            <a:ext cx="1561465" cy="286385"/>
          </a:xfrm>
          <a:custGeom>
            <a:avLst/>
            <a:gdLst/>
            <a:ahLst/>
            <a:cxnLst/>
            <a:rect l="l" t="t" r="r" b="b"/>
            <a:pathLst>
              <a:path w="1561464" h="286385">
                <a:moveTo>
                  <a:pt x="82322" y="6534"/>
                </a:moveTo>
                <a:lnTo>
                  <a:pt x="0" y="6568"/>
                </a:lnTo>
                <a:lnTo>
                  <a:pt x="115260" y="279483"/>
                </a:lnTo>
                <a:lnTo>
                  <a:pt x="174635" y="279449"/>
                </a:lnTo>
                <a:lnTo>
                  <a:pt x="224532" y="157777"/>
                </a:lnTo>
                <a:lnTo>
                  <a:pt x="144920" y="157777"/>
                </a:lnTo>
                <a:lnTo>
                  <a:pt x="82322" y="6534"/>
                </a:lnTo>
                <a:close/>
              </a:path>
              <a:path w="1561464" h="286385">
                <a:moveTo>
                  <a:pt x="286557" y="6534"/>
                </a:moveTo>
                <a:lnTo>
                  <a:pt x="207504" y="6584"/>
                </a:lnTo>
                <a:lnTo>
                  <a:pt x="144920" y="157777"/>
                </a:lnTo>
                <a:lnTo>
                  <a:pt x="224532" y="157777"/>
                </a:lnTo>
                <a:lnTo>
                  <a:pt x="286557" y="6534"/>
                </a:lnTo>
                <a:close/>
              </a:path>
              <a:path w="1561464" h="286385">
                <a:moveTo>
                  <a:pt x="477537" y="6534"/>
                </a:moveTo>
                <a:lnTo>
                  <a:pt x="309571" y="6568"/>
                </a:lnTo>
                <a:lnTo>
                  <a:pt x="309571" y="279483"/>
                </a:lnTo>
                <a:lnTo>
                  <a:pt x="477537" y="279074"/>
                </a:lnTo>
                <a:lnTo>
                  <a:pt x="477506" y="216990"/>
                </a:lnTo>
                <a:lnTo>
                  <a:pt x="382049" y="216761"/>
                </a:lnTo>
                <a:lnTo>
                  <a:pt x="382054" y="171036"/>
                </a:lnTo>
                <a:lnTo>
                  <a:pt x="474314" y="170863"/>
                </a:lnTo>
                <a:lnTo>
                  <a:pt x="474309" y="111762"/>
                </a:lnTo>
                <a:lnTo>
                  <a:pt x="382049" y="111524"/>
                </a:lnTo>
                <a:lnTo>
                  <a:pt x="382081" y="65697"/>
                </a:lnTo>
                <a:lnTo>
                  <a:pt x="477537" y="65530"/>
                </a:lnTo>
                <a:lnTo>
                  <a:pt x="477537" y="6534"/>
                </a:lnTo>
                <a:close/>
              </a:path>
              <a:path w="1561464" h="286385">
                <a:moveTo>
                  <a:pt x="599344" y="6534"/>
                </a:moveTo>
                <a:lnTo>
                  <a:pt x="527004" y="6568"/>
                </a:lnTo>
                <a:lnTo>
                  <a:pt x="527004" y="279483"/>
                </a:lnTo>
                <a:lnTo>
                  <a:pt x="599482" y="279483"/>
                </a:lnTo>
                <a:lnTo>
                  <a:pt x="599485" y="111766"/>
                </a:lnTo>
                <a:lnTo>
                  <a:pt x="677965" y="111766"/>
                </a:lnTo>
                <a:lnTo>
                  <a:pt x="599344" y="6534"/>
                </a:lnTo>
                <a:close/>
              </a:path>
              <a:path w="1561464" h="286385">
                <a:moveTo>
                  <a:pt x="677965" y="111766"/>
                </a:moveTo>
                <a:lnTo>
                  <a:pt x="599485" y="111766"/>
                </a:lnTo>
                <a:lnTo>
                  <a:pt x="724688" y="279483"/>
                </a:lnTo>
                <a:lnTo>
                  <a:pt x="793793" y="279449"/>
                </a:lnTo>
                <a:lnTo>
                  <a:pt x="793779" y="174251"/>
                </a:lnTo>
                <a:lnTo>
                  <a:pt x="724647" y="174251"/>
                </a:lnTo>
                <a:lnTo>
                  <a:pt x="677965" y="111766"/>
                </a:lnTo>
                <a:close/>
              </a:path>
              <a:path w="1561464" h="286385">
                <a:moveTo>
                  <a:pt x="793756" y="6534"/>
                </a:moveTo>
                <a:lnTo>
                  <a:pt x="724651" y="6535"/>
                </a:lnTo>
                <a:lnTo>
                  <a:pt x="724647" y="174251"/>
                </a:lnTo>
                <a:lnTo>
                  <a:pt x="793779" y="174251"/>
                </a:lnTo>
                <a:lnTo>
                  <a:pt x="793756" y="6534"/>
                </a:lnTo>
                <a:close/>
              </a:path>
              <a:path w="1561464" h="286385">
                <a:moveTo>
                  <a:pt x="856378" y="190683"/>
                </a:moveTo>
                <a:lnTo>
                  <a:pt x="835991" y="249268"/>
                </a:lnTo>
                <a:lnTo>
                  <a:pt x="845958" y="257649"/>
                </a:lnTo>
                <a:lnTo>
                  <a:pt x="856562" y="265026"/>
                </a:lnTo>
                <a:lnTo>
                  <a:pt x="898530" y="282845"/>
                </a:lnTo>
                <a:lnTo>
                  <a:pt x="941869" y="285593"/>
                </a:lnTo>
                <a:lnTo>
                  <a:pt x="954975" y="283772"/>
                </a:lnTo>
                <a:lnTo>
                  <a:pt x="1000816" y="262830"/>
                </a:lnTo>
                <a:lnTo>
                  <a:pt x="1027520" y="226368"/>
                </a:lnTo>
                <a:lnTo>
                  <a:pt x="939733" y="226368"/>
                </a:lnTo>
                <a:lnTo>
                  <a:pt x="922396" y="226258"/>
                </a:lnTo>
                <a:lnTo>
                  <a:pt x="910119" y="223687"/>
                </a:lnTo>
                <a:lnTo>
                  <a:pt x="898436" y="219834"/>
                </a:lnTo>
                <a:lnTo>
                  <a:pt x="877180" y="206362"/>
                </a:lnTo>
                <a:lnTo>
                  <a:pt x="865580" y="198363"/>
                </a:lnTo>
                <a:lnTo>
                  <a:pt x="856378" y="190683"/>
                </a:lnTo>
                <a:close/>
              </a:path>
              <a:path w="1561464" h="286385">
                <a:moveTo>
                  <a:pt x="936632" y="0"/>
                </a:moveTo>
                <a:lnTo>
                  <a:pt x="888764" y="11935"/>
                </a:lnTo>
                <a:lnTo>
                  <a:pt x="858486" y="39377"/>
                </a:lnTo>
                <a:lnTo>
                  <a:pt x="847130" y="76136"/>
                </a:lnTo>
                <a:lnTo>
                  <a:pt x="846492" y="90363"/>
                </a:lnTo>
                <a:lnTo>
                  <a:pt x="847384" y="104053"/>
                </a:lnTo>
                <a:lnTo>
                  <a:pt x="872488" y="144275"/>
                </a:lnTo>
                <a:lnTo>
                  <a:pt x="907669" y="160882"/>
                </a:lnTo>
                <a:lnTo>
                  <a:pt x="939150" y="169392"/>
                </a:lnTo>
                <a:lnTo>
                  <a:pt x="950643" y="173889"/>
                </a:lnTo>
                <a:lnTo>
                  <a:pt x="958509" y="177751"/>
                </a:lnTo>
                <a:lnTo>
                  <a:pt x="963031" y="188141"/>
                </a:lnTo>
                <a:lnTo>
                  <a:pt x="965016" y="202296"/>
                </a:lnTo>
                <a:lnTo>
                  <a:pt x="961349" y="211933"/>
                </a:lnTo>
                <a:lnTo>
                  <a:pt x="950158" y="224025"/>
                </a:lnTo>
                <a:lnTo>
                  <a:pt x="939733" y="226368"/>
                </a:lnTo>
                <a:lnTo>
                  <a:pt x="1027520" y="226368"/>
                </a:lnTo>
                <a:lnTo>
                  <a:pt x="1028379" y="224221"/>
                </a:lnTo>
                <a:lnTo>
                  <a:pt x="1031595" y="211224"/>
                </a:lnTo>
                <a:lnTo>
                  <a:pt x="1033502" y="196306"/>
                </a:lnTo>
                <a:lnTo>
                  <a:pt x="1034097" y="179242"/>
                </a:lnTo>
                <a:lnTo>
                  <a:pt x="1032909" y="167173"/>
                </a:lnTo>
                <a:lnTo>
                  <a:pt x="1006640" y="128471"/>
                </a:lnTo>
                <a:lnTo>
                  <a:pt x="971452" y="112750"/>
                </a:lnTo>
                <a:lnTo>
                  <a:pt x="955201" y="108543"/>
                </a:lnTo>
                <a:lnTo>
                  <a:pt x="944809" y="103345"/>
                </a:lnTo>
                <a:lnTo>
                  <a:pt x="931903" y="99350"/>
                </a:lnTo>
                <a:lnTo>
                  <a:pt x="922186" y="95334"/>
                </a:lnTo>
                <a:lnTo>
                  <a:pt x="918962" y="92004"/>
                </a:lnTo>
                <a:lnTo>
                  <a:pt x="915627" y="85455"/>
                </a:lnTo>
                <a:lnTo>
                  <a:pt x="915627" y="72357"/>
                </a:lnTo>
                <a:lnTo>
                  <a:pt x="918962" y="65697"/>
                </a:lnTo>
                <a:lnTo>
                  <a:pt x="926678" y="61444"/>
                </a:lnTo>
                <a:lnTo>
                  <a:pt x="935300" y="57684"/>
                </a:lnTo>
                <a:lnTo>
                  <a:pt x="952966" y="56508"/>
                </a:lnTo>
                <a:lnTo>
                  <a:pt x="1005205" y="56508"/>
                </a:lnTo>
                <a:lnTo>
                  <a:pt x="1013001" y="18118"/>
                </a:lnTo>
                <a:lnTo>
                  <a:pt x="974497" y="3144"/>
                </a:lnTo>
                <a:lnTo>
                  <a:pt x="950233" y="108"/>
                </a:lnTo>
                <a:lnTo>
                  <a:pt x="936632" y="0"/>
                </a:lnTo>
                <a:close/>
              </a:path>
              <a:path w="1561464" h="286385">
                <a:moveTo>
                  <a:pt x="1005205" y="56508"/>
                </a:moveTo>
                <a:lnTo>
                  <a:pt x="952966" y="56508"/>
                </a:lnTo>
                <a:lnTo>
                  <a:pt x="965730" y="59237"/>
                </a:lnTo>
                <a:lnTo>
                  <a:pt x="978951" y="63685"/>
                </a:lnTo>
                <a:lnTo>
                  <a:pt x="991279" y="69278"/>
                </a:lnTo>
                <a:lnTo>
                  <a:pt x="1001361" y="75439"/>
                </a:lnTo>
                <a:lnTo>
                  <a:pt x="1005205" y="56508"/>
                </a:lnTo>
                <a:close/>
              </a:path>
              <a:path w="1561464" h="286385">
                <a:moveTo>
                  <a:pt x="1251550" y="6534"/>
                </a:moveTo>
                <a:lnTo>
                  <a:pt x="1054027" y="6944"/>
                </a:lnTo>
                <a:lnTo>
                  <a:pt x="1054442" y="69027"/>
                </a:lnTo>
                <a:lnTo>
                  <a:pt x="1116608" y="69036"/>
                </a:lnTo>
                <a:lnTo>
                  <a:pt x="1116608" y="279483"/>
                </a:lnTo>
                <a:lnTo>
                  <a:pt x="1188975" y="279475"/>
                </a:lnTo>
                <a:lnTo>
                  <a:pt x="1189393" y="69024"/>
                </a:lnTo>
                <a:lnTo>
                  <a:pt x="1251559" y="68618"/>
                </a:lnTo>
                <a:lnTo>
                  <a:pt x="1251550" y="6534"/>
                </a:lnTo>
                <a:close/>
              </a:path>
              <a:path w="1561464" h="286385">
                <a:moveTo>
                  <a:pt x="1404572" y="383"/>
                </a:moveTo>
                <a:lnTo>
                  <a:pt x="1354277" y="12538"/>
                </a:lnTo>
                <a:lnTo>
                  <a:pt x="1322847" y="34506"/>
                </a:lnTo>
                <a:lnTo>
                  <a:pt x="1313211" y="43474"/>
                </a:lnTo>
                <a:lnTo>
                  <a:pt x="1304371" y="51380"/>
                </a:lnTo>
                <a:lnTo>
                  <a:pt x="1278412" y="96698"/>
                </a:lnTo>
                <a:lnTo>
                  <a:pt x="1271478" y="148152"/>
                </a:lnTo>
                <a:lnTo>
                  <a:pt x="1272471" y="161122"/>
                </a:lnTo>
                <a:lnTo>
                  <a:pt x="1285828" y="207582"/>
                </a:lnTo>
                <a:lnTo>
                  <a:pt x="1319677" y="248630"/>
                </a:lnTo>
                <a:lnTo>
                  <a:pt x="1350577" y="271469"/>
                </a:lnTo>
                <a:lnTo>
                  <a:pt x="1395847" y="284616"/>
                </a:lnTo>
                <a:lnTo>
                  <a:pt x="1425591" y="285893"/>
                </a:lnTo>
                <a:lnTo>
                  <a:pt x="1438077" y="284733"/>
                </a:lnTo>
                <a:lnTo>
                  <a:pt x="1475478" y="274910"/>
                </a:lnTo>
                <a:lnTo>
                  <a:pt x="1515661" y="247316"/>
                </a:lnTo>
                <a:lnTo>
                  <a:pt x="1538017" y="223650"/>
                </a:lnTo>
                <a:lnTo>
                  <a:pt x="1415263" y="223644"/>
                </a:lnTo>
                <a:lnTo>
                  <a:pt x="1403616" y="222642"/>
                </a:lnTo>
                <a:lnTo>
                  <a:pt x="1358805" y="194131"/>
                </a:lnTo>
                <a:lnTo>
                  <a:pt x="1344726" y="148152"/>
                </a:lnTo>
                <a:lnTo>
                  <a:pt x="1344367" y="130500"/>
                </a:lnTo>
                <a:lnTo>
                  <a:pt x="1346644" y="117930"/>
                </a:lnTo>
                <a:lnTo>
                  <a:pt x="1364811" y="84274"/>
                </a:lnTo>
                <a:lnTo>
                  <a:pt x="1409273" y="63455"/>
                </a:lnTo>
                <a:lnTo>
                  <a:pt x="1424354" y="62869"/>
                </a:lnTo>
                <a:lnTo>
                  <a:pt x="1538011" y="62869"/>
                </a:lnTo>
                <a:lnTo>
                  <a:pt x="1533152" y="56396"/>
                </a:lnTo>
                <a:lnTo>
                  <a:pt x="1502787" y="27412"/>
                </a:lnTo>
                <a:lnTo>
                  <a:pt x="1468626" y="8453"/>
                </a:lnTo>
                <a:lnTo>
                  <a:pt x="1420930" y="533"/>
                </a:lnTo>
                <a:lnTo>
                  <a:pt x="1404572" y="383"/>
                </a:lnTo>
                <a:close/>
              </a:path>
              <a:path w="1561464" h="286385">
                <a:moveTo>
                  <a:pt x="1538011" y="62869"/>
                </a:moveTo>
                <a:lnTo>
                  <a:pt x="1424354" y="62869"/>
                </a:lnTo>
                <a:lnTo>
                  <a:pt x="1436257" y="65148"/>
                </a:lnTo>
                <a:lnTo>
                  <a:pt x="1447663" y="69708"/>
                </a:lnTo>
                <a:lnTo>
                  <a:pt x="1476757" y="96896"/>
                </a:lnTo>
                <a:lnTo>
                  <a:pt x="1488645" y="147598"/>
                </a:lnTo>
                <a:lnTo>
                  <a:pt x="1487290" y="160497"/>
                </a:lnTo>
                <a:lnTo>
                  <a:pt x="1464097" y="205930"/>
                </a:lnTo>
                <a:lnTo>
                  <a:pt x="1429321" y="222643"/>
                </a:lnTo>
                <a:lnTo>
                  <a:pt x="1416301" y="223650"/>
                </a:lnTo>
                <a:lnTo>
                  <a:pt x="1538022" y="223644"/>
                </a:lnTo>
                <a:lnTo>
                  <a:pt x="1556790" y="180097"/>
                </a:lnTo>
                <a:lnTo>
                  <a:pt x="1561256" y="141399"/>
                </a:lnTo>
                <a:lnTo>
                  <a:pt x="1561162" y="136545"/>
                </a:lnTo>
                <a:lnTo>
                  <a:pt x="1550461" y="86208"/>
                </a:lnTo>
                <a:lnTo>
                  <a:pt x="1540377" y="66021"/>
                </a:lnTo>
                <a:lnTo>
                  <a:pt x="1538011" y="6286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8989" y="2936042"/>
            <a:ext cx="214629" cy="273050"/>
          </a:xfrm>
          <a:custGeom>
            <a:avLst/>
            <a:gdLst/>
            <a:ahLst/>
            <a:cxnLst/>
            <a:rect l="l" t="t" r="r" b="b"/>
            <a:pathLst>
              <a:path w="214630" h="273050">
                <a:moveTo>
                  <a:pt x="98823" y="0"/>
                </a:moveTo>
                <a:lnTo>
                  <a:pt x="59360" y="92130"/>
                </a:lnTo>
                <a:lnTo>
                  <a:pt x="92264" y="167721"/>
                </a:lnTo>
                <a:lnTo>
                  <a:pt x="23121" y="167721"/>
                </a:lnTo>
                <a:lnTo>
                  <a:pt x="0" y="223665"/>
                </a:lnTo>
                <a:lnTo>
                  <a:pt x="0" y="226995"/>
                </a:lnTo>
                <a:lnTo>
                  <a:pt x="115275" y="226995"/>
                </a:lnTo>
                <a:lnTo>
                  <a:pt x="135061" y="272949"/>
                </a:lnTo>
                <a:lnTo>
                  <a:pt x="214098" y="272949"/>
                </a:lnTo>
                <a:lnTo>
                  <a:pt x="9882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61024" y="2936042"/>
            <a:ext cx="267335" cy="273050"/>
          </a:xfrm>
          <a:custGeom>
            <a:avLst/>
            <a:gdLst/>
            <a:ahLst/>
            <a:cxnLst/>
            <a:rect l="l" t="t" r="r" b="b"/>
            <a:pathLst>
              <a:path w="267335" h="273050">
                <a:moveTo>
                  <a:pt x="72477" y="0"/>
                </a:moveTo>
                <a:lnTo>
                  <a:pt x="0" y="0"/>
                </a:lnTo>
                <a:lnTo>
                  <a:pt x="0" y="272949"/>
                </a:lnTo>
                <a:lnTo>
                  <a:pt x="72477" y="272949"/>
                </a:lnTo>
                <a:lnTo>
                  <a:pt x="72477" y="105228"/>
                </a:lnTo>
                <a:lnTo>
                  <a:pt x="148915" y="105228"/>
                </a:lnTo>
                <a:lnTo>
                  <a:pt x="72477" y="0"/>
                </a:lnTo>
                <a:close/>
              </a:path>
              <a:path w="267335" h="273050">
                <a:moveTo>
                  <a:pt x="148915" y="105228"/>
                </a:moveTo>
                <a:lnTo>
                  <a:pt x="72477" y="105228"/>
                </a:lnTo>
                <a:lnTo>
                  <a:pt x="194311" y="272949"/>
                </a:lnTo>
                <a:lnTo>
                  <a:pt x="266788" y="272949"/>
                </a:lnTo>
                <a:lnTo>
                  <a:pt x="266788" y="167721"/>
                </a:lnTo>
                <a:lnTo>
                  <a:pt x="194311" y="167721"/>
                </a:lnTo>
                <a:lnTo>
                  <a:pt x="148915" y="105228"/>
                </a:lnTo>
                <a:close/>
              </a:path>
              <a:path w="267335" h="273050">
                <a:moveTo>
                  <a:pt x="266788" y="0"/>
                </a:moveTo>
                <a:lnTo>
                  <a:pt x="194311" y="0"/>
                </a:lnTo>
                <a:lnTo>
                  <a:pt x="194311" y="167721"/>
                </a:lnTo>
                <a:lnTo>
                  <a:pt x="266788" y="167721"/>
                </a:lnTo>
                <a:lnTo>
                  <a:pt x="26678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5888" y="2913065"/>
            <a:ext cx="194310" cy="296545"/>
          </a:xfrm>
          <a:custGeom>
            <a:avLst/>
            <a:gdLst/>
            <a:ahLst/>
            <a:cxnLst/>
            <a:rect l="l" t="t" r="r" b="b"/>
            <a:pathLst>
              <a:path w="194309" h="296544">
                <a:moveTo>
                  <a:pt x="194322" y="0"/>
                </a:moveTo>
                <a:lnTo>
                  <a:pt x="125157" y="0"/>
                </a:lnTo>
                <a:lnTo>
                  <a:pt x="0" y="295926"/>
                </a:lnTo>
                <a:lnTo>
                  <a:pt x="72455" y="295926"/>
                </a:lnTo>
                <a:lnTo>
                  <a:pt x="19432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063" y="4598797"/>
            <a:ext cx="906780" cy="128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418138" y="6781821"/>
            <a:ext cx="488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/>
              <a:t> </a:t>
            </a:r>
            <a:r>
              <a:rPr lang="en-US" sz="1400" b="1" dirty="0" smtClean="0"/>
              <a:t>Carpathian Oil &amp; Gas Conference </a:t>
            </a:r>
            <a:r>
              <a:rPr lang="en-US" sz="1400" dirty="0" smtClean="0"/>
              <a:t>2021 | </a:t>
            </a:r>
            <a:r>
              <a:rPr lang="uk-UA" sz="1400" dirty="0" smtClean="0"/>
              <a:t>Львів. 21 травня 2</a:t>
            </a:r>
            <a:r>
              <a:rPr lang="en-US" sz="1400" dirty="0" smtClean="0"/>
              <a:t>021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7230" cy="490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89048" y="5397251"/>
            <a:ext cx="9204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2000" b="1" dirty="0" smtClean="0">
                <a:latin typeface="Palatino Linotype" pitchFamily="18" charset="0"/>
              </a:rPr>
              <a:t>Комерційне балансування на газовому ринку. Проблеми, які потребують вирішення</a:t>
            </a:r>
          </a:p>
          <a:p>
            <a:pPr marL="12700" algn="r">
              <a:lnSpc>
                <a:spcPct val="100000"/>
              </a:lnSpc>
            </a:pPr>
            <a:r>
              <a:rPr lang="uk-UA" sz="2000" b="1" spc="165" dirty="0" smtClean="0">
                <a:latin typeface="Palatino Linotype" pitchFamily="18" charset="0"/>
                <a:cs typeface="Calibri"/>
              </a:rPr>
              <a:t>Андрій МИЗОВЕЦЬ </a:t>
            </a:r>
            <a:endParaRPr lang="uk-UA" sz="2000" dirty="0">
              <a:latin typeface="Palatino Linotype" pitchFamily="18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53" y="0"/>
            <a:ext cx="1809347" cy="140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703230" y="423839"/>
            <a:ext cx="7858180" cy="615553"/>
          </a:xfrm>
        </p:spPr>
        <p:txBody>
          <a:bodyPr/>
          <a:lstStyle/>
          <a:p>
            <a:pPr algn="ctr"/>
            <a:r>
              <a:rPr lang="uk-UA" dirty="0" smtClean="0">
                <a:latin typeface="Arial Black" pitchFamily="34" charset="0"/>
              </a:rPr>
              <a:t>Небаланси - зменшились. </a:t>
            </a:r>
            <a:r>
              <a:rPr lang="uk-UA" dirty="0" smtClean="0">
                <a:latin typeface="Arial Black" pitchFamily="34" charset="0"/>
              </a:rPr>
              <a:t>Прибуток </a:t>
            </a:r>
            <a:r>
              <a:rPr lang="uk-UA" dirty="0" smtClean="0">
                <a:latin typeface="Arial Black" pitchFamily="34" charset="0"/>
              </a:rPr>
              <a:t>ОГТСУ – збільшився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917544" y="1042880"/>
            <a:ext cx="7643866" cy="276999"/>
          </a:xfrm>
          <a:custGeom>
            <a:avLst/>
            <a:gdLst/>
            <a:ahLst/>
            <a:cxnLst/>
            <a:rect l="l" t="t" r="r" b="b"/>
            <a:pathLst>
              <a:path w="7175500">
                <a:moveTo>
                  <a:pt x="0" y="0"/>
                </a:moveTo>
                <a:lnTo>
                  <a:pt x="7174992" y="0"/>
                </a:lnTo>
              </a:path>
            </a:pathLst>
          </a:custGeom>
          <a:ln w="51561"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31792" y="1352533"/>
          <a:ext cx="700092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88334199"/>
              </p:ext>
            </p:extLst>
          </p:nvPr>
        </p:nvGraphicFramePr>
        <p:xfrm>
          <a:off x="703230" y="4523074"/>
          <a:ext cx="707236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75592" y="1566848"/>
            <a:ext cx="2917808" cy="59708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Тенденції </a:t>
            </a:r>
            <a:endParaRPr lang="uk-UA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uk-UA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Зменшення обсягів транзиту через ГТС України. </a:t>
            </a:r>
          </a:p>
          <a:p>
            <a:pPr marL="228600" indent="-228600">
              <a:buAutoNum type="arabicPeriod"/>
            </a:pPr>
            <a:endParaRPr lang="uk-UA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У 2020 році Оператор ГТС України   протранзитував до Європи  </a:t>
            </a:r>
            <a:r>
              <a:rPr lang="uk-UA" sz="12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55,8 млрд куб. м газу </a:t>
            </a:r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(-38% у порівнянні з 2019 роком). </a:t>
            </a:r>
          </a:p>
          <a:p>
            <a:pPr marL="228600" indent="-228600"/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2"/>
            </a:pPr>
            <a:r>
              <a:rPr lang="uk-UA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Споживання природного газу  суттєво не збільшилось . </a:t>
            </a:r>
          </a:p>
          <a:p>
            <a:pPr marL="228600" indent="-228600">
              <a:buAutoNum type="arabicPeriod" startAt="2"/>
            </a:pPr>
            <a:endParaRPr lang="uk-UA" sz="1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У 2020 році становило </a:t>
            </a:r>
            <a:r>
              <a:rPr lang="uk-UA" sz="12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30,9 </a:t>
            </a:r>
            <a:r>
              <a:rPr lang="uk-UA" sz="1200" u="sn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uk-UA" sz="12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куб. м</a:t>
            </a:r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що на 3% більше.  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 </a:t>
            </a:r>
            <a:r>
              <a:rPr lang="uk-UA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Тарифи на послуги транспортування природного газу для внутрішніх </a:t>
            </a:r>
            <a:r>
              <a:rPr lang="en-US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точок </a:t>
            </a:r>
            <a:r>
              <a:rPr lang="en-US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входу і виходу в/з ГТС залишаються незмінними  і </a:t>
            </a:r>
            <a:r>
              <a:rPr lang="en-US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встановлені до 2024 р.</a:t>
            </a:r>
            <a:endParaRPr lang="en-US" sz="1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uk-U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 </a:t>
            </a:r>
            <a:r>
              <a:rPr lang="uk-UA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Фінансові надходження від т.зв."балансування" оператора ГТС перевищують фінансові надходження від ліцензованого виду діяльності ОГТСУ у понад 2 рази </a:t>
            </a:r>
          </a:p>
        </p:txBody>
      </p:sp>
    </p:spTree>
    <p:extLst>
      <p:ext uri="{BB962C8B-B14F-4D97-AF65-F5344CB8AC3E}">
        <p14:creationId xmlns:p14="http://schemas.microsoft.com/office/powerpoint/2010/main" val="370685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405" y="781030"/>
            <a:ext cx="8876588" cy="307777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На ринку газу </a:t>
            </a:r>
            <a:r>
              <a:rPr lang="ru-RU" dirty="0" err="1" smtClean="0">
                <a:latin typeface="Arial Black" pitchFamily="34" charset="0"/>
              </a:rPr>
              <a:t>існує</a:t>
            </a:r>
            <a:r>
              <a:rPr lang="ru-RU" dirty="0" smtClean="0">
                <a:latin typeface="Arial Black" pitchFamily="34" charset="0"/>
              </a:rPr>
              <a:t> парадокс </a:t>
            </a:r>
            <a:r>
              <a:rPr lang="ru-RU" dirty="0" err="1" smtClean="0">
                <a:latin typeface="Arial Black" pitchFamily="34" charset="0"/>
              </a:rPr>
              <a:t>цін</a:t>
            </a:r>
            <a:endParaRPr lang="ru-RU" dirty="0" smtClean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53" y="0"/>
            <a:ext cx="1809347" cy="140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4"/>
          <p:cNvSpPr/>
          <p:nvPr/>
        </p:nvSpPr>
        <p:spPr>
          <a:xfrm rot="10800000" flipV="1">
            <a:off x="1489048" y="1200902"/>
            <a:ext cx="6786610" cy="276999"/>
          </a:xfrm>
          <a:custGeom>
            <a:avLst/>
            <a:gdLst/>
            <a:ahLst/>
            <a:cxnLst/>
            <a:rect l="l" t="t" r="r" b="b"/>
            <a:pathLst>
              <a:path w="7175500">
                <a:moveTo>
                  <a:pt x="0" y="0"/>
                </a:moveTo>
                <a:lnTo>
                  <a:pt x="7174992" y="0"/>
                </a:lnTo>
              </a:path>
            </a:pathLst>
          </a:custGeom>
          <a:ln w="51561"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1638285"/>
            <a:ext cx="47889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60354" y="1638285"/>
            <a:ext cx="3786214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pPr algn="ctr"/>
            <a:r>
              <a:rPr lang="uk-UA" sz="1600" dirty="0" smtClean="0">
                <a:solidFill>
                  <a:prstClr val="black"/>
                </a:solidFill>
                <a:latin typeface="Arial Black" pitchFamily="34" charset="0"/>
              </a:rPr>
              <a:t>Ціна продажу постачальниками позитивних небалансів ОГТСУ є </a:t>
            </a:r>
            <a:r>
              <a:rPr lang="uk-UA" sz="1600" dirty="0" smtClean="0">
                <a:solidFill>
                  <a:srgbClr val="FF0000"/>
                </a:solidFill>
                <a:latin typeface="Arial Black" pitchFamily="34" charset="0"/>
              </a:rPr>
              <a:t>НИЗЬКОЮ</a:t>
            </a:r>
            <a:r>
              <a:rPr lang="uk-UA" sz="1600" dirty="0" smtClean="0">
                <a:solidFill>
                  <a:prstClr val="black"/>
                </a:solidFill>
                <a:latin typeface="Arial Black" pitchFamily="34" charset="0"/>
              </a:rPr>
              <a:t>, а ціна купівлі негативних небалансів є </a:t>
            </a:r>
            <a:r>
              <a:rPr lang="uk-UA" sz="1600" dirty="0" smtClean="0">
                <a:solidFill>
                  <a:srgbClr val="FF0000"/>
                </a:solidFill>
                <a:latin typeface="Arial Black" pitchFamily="34" charset="0"/>
              </a:rPr>
              <a:t>ЗАВИЩЕНОЮ</a:t>
            </a:r>
          </a:p>
          <a:p>
            <a:endParaRPr lang="ru-RU" sz="16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44" y="2066913"/>
            <a:ext cx="628038" cy="905114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5275262" y="3638549"/>
            <a:ext cx="4857784" cy="27699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  <a:latin typeface="Arial Black" pitchFamily="34" charset="0"/>
              </a:rPr>
              <a:t>Платформа добового балансування ОГТСУ</a:t>
            </a:r>
            <a:endParaRPr lang="ru-RU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9576" y="4210053"/>
            <a:ext cx="4648197" cy="22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560354" y="4210053"/>
            <a:ext cx="4000528" cy="2954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1400" kern="1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r>
              <a:rPr lang="uk-UA" sz="1400" kern="1200" dirty="0" smtClean="0">
                <a:solidFill>
                  <a:prstClr val="black"/>
                </a:solidFill>
                <a:latin typeface="Arial Black" pitchFamily="34" charset="0"/>
              </a:rPr>
              <a:t>   </a:t>
            </a:r>
          </a:p>
          <a:p>
            <a:endParaRPr lang="uk-UA" sz="1400" kern="1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endParaRPr lang="uk-UA" sz="1400" kern="1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1400" kern="1200" dirty="0" smtClean="0">
                <a:solidFill>
                  <a:prstClr val="black"/>
                </a:solidFill>
                <a:latin typeface="Arial Black" pitchFamily="34" charset="0"/>
              </a:rPr>
              <a:t>    </a:t>
            </a:r>
            <a:r>
              <a:rPr lang="uk-UA" sz="1600" kern="1200" dirty="0" smtClean="0">
                <a:solidFill>
                  <a:prstClr val="black"/>
                </a:solidFill>
                <a:latin typeface="Arial Black" pitchFamily="34" charset="0"/>
              </a:rPr>
              <a:t>Доходи ОГТСУ, які пов'язані з платою за   добовий небаланс зростають і за газовий місяць лютий  становлять </a:t>
            </a:r>
            <a:r>
              <a:rPr lang="uk-UA" sz="1600" kern="1200" dirty="0" smtClean="0">
                <a:solidFill>
                  <a:srgbClr val="FF0000"/>
                </a:solidFill>
                <a:latin typeface="Arial Black" pitchFamily="34" charset="0"/>
              </a:rPr>
              <a:t>понад 2,2 </a:t>
            </a:r>
            <a:r>
              <a:rPr lang="uk-UA" sz="1600" kern="1200" dirty="0" err="1" smtClean="0">
                <a:solidFill>
                  <a:srgbClr val="FF0000"/>
                </a:solidFill>
                <a:latin typeface="Arial Black" pitchFamily="34" charset="0"/>
              </a:rPr>
              <a:t>млрд.грн</a:t>
            </a:r>
            <a:r>
              <a:rPr lang="uk-UA" sz="1600" kern="1200" dirty="0" smtClean="0">
                <a:solidFill>
                  <a:srgbClr val="FF0000"/>
                </a:solidFill>
                <a:latin typeface="Arial Black" pitchFamily="34" charset="0"/>
              </a:rPr>
              <a:t>.!</a:t>
            </a:r>
          </a:p>
          <a:p>
            <a:endParaRPr lang="uk-UA" sz="1400" kern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uk-UA" sz="1400" kern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uk-UA" sz="1400" kern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400" kern="12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18138" y="6638945"/>
            <a:ext cx="4857784" cy="27699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  <a:latin typeface="Arial Black" pitchFamily="34" charset="0"/>
              </a:rPr>
              <a:t>Платформа прозорості ОГТСУ</a:t>
            </a:r>
            <a:endParaRPr lang="ru-RU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0" y="4852995"/>
            <a:ext cx="628038" cy="905114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231" y="709592"/>
            <a:ext cx="7500990" cy="307777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На ринку газу </a:t>
            </a:r>
            <a:r>
              <a:rPr lang="ru-RU" dirty="0" err="1" smtClean="0">
                <a:latin typeface="Arial Black" pitchFamily="34" charset="0"/>
              </a:rPr>
              <a:t>існує</a:t>
            </a:r>
            <a:r>
              <a:rPr lang="ru-RU" dirty="0" smtClean="0">
                <a:latin typeface="Arial Black" pitchFamily="34" charset="0"/>
              </a:rPr>
              <a:t> парадокс </a:t>
            </a:r>
            <a:r>
              <a:rPr lang="ru-RU" dirty="0" err="1" smtClean="0">
                <a:latin typeface="Arial Black" pitchFamily="34" charset="0"/>
              </a:rPr>
              <a:t>цін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6040" y="1638285"/>
            <a:ext cx="4026212" cy="480131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endParaRPr lang="uk-UA" dirty="0" smtClean="0">
              <a:solidFill>
                <a:prstClr val="black"/>
              </a:solidFill>
              <a:latin typeface="Arial Black" pitchFamily="34" charset="0"/>
            </a:endParaRPr>
          </a:p>
          <a:p>
            <a:endParaRPr lang="uk-UA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    </a:t>
            </a:r>
            <a:r>
              <a:rPr lang="uk-UA" sz="1600" dirty="0" smtClean="0">
                <a:solidFill>
                  <a:prstClr val="black"/>
                </a:solidFill>
                <a:latin typeface="Arial Black" pitchFamily="34" charset="0"/>
              </a:rPr>
              <a:t>До сьогодні ОГТСУ не здійснює закупівлі газу для балансування на біржі, замість цього починаючи з 19 січня 2021 р. послуги балансування для ОГТСУ надає «Нафтогаз України». Виходячи з умов Кодексу ГТС було проведено тендер, який виграв «Нафтогаз». Тепер кожен з учасників ринку має враховувати </a:t>
            </a:r>
            <a:r>
              <a:rPr lang="uk-UA" sz="1600" dirty="0" smtClean="0">
                <a:solidFill>
                  <a:schemeClr val="tx1"/>
                </a:solidFill>
                <a:latin typeface="Arial Black" pitchFamily="34" charset="0"/>
              </a:rPr>
              <a:t>маржу «</a:t>
            </a:r>
            <a:r>
              <a:rPr lang="uk-UA" sz="1600" dirty="0" err="1" smtClean="0">
                <a:solidFill>
                  <a:schemeClr val="tx1"/>
                </a:solidFill>
                <a:latin typeface="Arial Black" pitchFamily="34" charset="0"/>
              </a:rPr>
              <a:t>Н</a:t>
            </a:r>
            <a:r>
              <a:rPr lang="uk-UA" sz="1600" dirty="0" err="1" smtClean="0">
                <a:solidFill>
                  <a:prstClr val="black"/>
                </a:solidFill>
                <a:latin typeface="Arial Black" pitchFamily="34" charset="0"/>
              </a:rPr>
              <a:t>афтогазу</a:t>
            </a:r>
            <a:r>
              <a:rPr lang="uk-UA" sz="1600" dirty="0" smtClean="0">
                <a:solidFill>
                  <a:prstClr val="black"/>
                </a:solidFill>
                <a:latin typeface="Arial Black" pitchFamily="34" charset="0"/>
              </a:rPr>
              <a:t>» яка складає </a:t>
            </a:r>
            <a:r>
              <a:rPr lang="uk-UA" sz="1600" dirty="0" smtClean="0">
                <a:solidFill>
                  <a:srgbClr val="FF0000"/>
                </a:solidFill>
                <a:latin typeface="Arial Black" pitchFamily="34" charset="0"/>
              </a:rPr>
              <a:t>від 1800 до 2 тис грн.</a:t>
            </a:r>
          </a:p>
          <a:p>
            <a:pPr algn="ctr"/>
            <a:endParaRPr lang="uk-UA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uk-UA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uk-UA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uk-UA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53" y="0"/>
            <a:ext cx="1809347" cy="140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4"/>
          <p:cNvSpPr/>
          <p:nvPr/>
        </p:nvSpPr>
        <p:spPr>
          <a:xfrm rot="10800000" flipV="1">
            <a:off x="1489048" y="1200902"/>
            <a:ext cx="6786610" cy="276999"/>
          </a:xfrm>
          <a:custGeom>
            <a:avLst/>
            <a:gdLst/>
            <a:ahLst/>
            <a:cxnLst/>
            <a:rect l="l" t="t" r="r" b="b"/>
            <a:pathLst>
              <a:path w="7175500">
                <a:moveTo>
                  <a:pt x="0" y="0"/>
                </a:moveTo>
                <a:lnTo>
                  <a:pt x="7174992" y="0"/>
                </a:lnTo>
              </a:path>
            </a:pathLst>
          </a:custGeom>
          <a:ln w="51561"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0" y="3567111"/>
            <a:ext cx="628038" cy="905114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6700" y="1709723"/>
            <a:ext cx="47339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92" y="704706"/>
            <a:ext cx="6480720" cy="307777"/>
          </a:xfrm>
        </p:spPr>
        <p:txBody>
          <a:bodyPr/>
          <a:lstStyle/>
          <a:p>
            <a:pPr algn="ctr"/>
            <a:r>
              <a:rPr lang="ru-RU" dirty="0">
                <a:latin typeface="Arial Black" pitchFamily="34" charset="0"/>
              </a:rPr>
              <a:t>На ринку </a:t>
            </a:r>
            <a:r>
              <a:rPr lang="ru-RU" dirty="0" smtClean="0">
                <a:latin typeface="Arial Black" pitchFamily="34" charset="0"/>
              </a:rPr>
              <a:t>газу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uk-UA" dirty="0" smtClean="0">
                <a:latin typeface="Arial Black" pitchFamily="34" charset="0"/>
              </a:rPr>
              <a:t>відсутній Оператор ринку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21185"/>
            <a:ext cx="3155846" cy="541686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endParaRPr lang="ru-RU" sz="16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1600" dirty="0" smtClean="0">
                <a:solidFill>
                  <a:prstClr val="black"/>
                </a:solidFill>
                <a:latin typeface="Arial Black" pitchFamily="34" charset="0"/>
              </a:rPr>
              <a:t>Із діючої схеми ринку газу «випав» такий суб’єкт ринку як Оператор ринку, який би врегульовував всі </a:t>
            </a:r>
            <a:r>
              <a:rPr lang="uk-UA" sz="1600" dirty="0" smtClean="0">
                <a:solidFill>
                  <a:srgbClr val="FF0000"/>
                </a:solidFill>
                <a:latin typeface="Arial Black" pitchFamily="34" charset="0"/>
              </a:rPr>
              <a:t>комерційні питання </a:t>
            </a:r>
            <a:r>
              <a:rPr lang="uk-UA" sz="1600" dirty="0" smtClean="0">
                <a:solidFill>
                  <a:prstClr val="black"/>
                </a:solidFill>
                <a:latin typeface="Arial Black" pitchFamily="34" charset="0"/>
              </a:rPr>
              <a:t>ринку. Такий суб’єкт як Оператор ГТС мав би вирішувати лише </a:t>
            </a:r>
            <a:r>
              <a:rPr lang="uk-UA" sz="1600" dirty="0" smtClean="0">
                <a:solidFill>
                  <a:srgbClr val="FF0000"/>
                </a:solidFill>
                <a:latin typeface="Arial Black" pitchFamily="34" charset="0"/>
              </a:rPr>
              <a:t>технічні питання. </a:t>
            </a:r>
            <a:r>
              <a:rPr lang="uk-UA" sz="1600" dirty="0" smtClean="0">
                <a:solidFill>
                  <a:prstClr val="black"/>
                </a:solidFill>
                <a:latin typeface="Arial Black" pitchFamily="34" charset="0"/>
              </a:rPr>
              <a:t>Тобто якщо відокремити функцію у нинішнього Оператора ГТС – Оператора ринку газу - це було б оптимальним рішенням і спростило би деякі питання на ринку природнього газу! </a:t>
            </a:r>
          </a:p>
          <a:p>
            <a:pPr algn="ctr"/>
            <a:endParaRPr lang="uk-UA" sz="16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1600" smtClean="0">
                <a:solidFill>
                  <a:prstClr val="black"/>
                </a:solidFill>
                <a:latin typeface="Arial Black" pitchFamily="34" charset="0"/>
              </a:rPr>
              <a:t>З виступу О.Кривенко, НКРЕКП 28.04.21</a:t>
            </a:r>
            <a:endParaRPr lang="uk-UA" sz="16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endParaRPr lang="uk-UA" sz="16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2" y="1837209"/>
            <a:ext cx="576064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53" y="0"/>
            <a:ext cx="1809347" cy="140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4"/>
          <p:cNvSpPr/>
          <p:nvPr/>
        </p:nvSpPr>
        <p:spPr>
          <a:xfrm rot="10800000" flipV="1">
            <a:off x="1489048" y="1200902"/>
            <a:ext cx="6786610" cy="276999"/>
          </a:xfrm>
          <a:custGeom>
            <a:avLst/>
            <a:gdLst/>
            <a:ahLst/>
            <a:cxnLst/>
            <a:rect l="l" t="t" r="r" b="b"/>
            <a:pathLst>
              <a:path w="7175500">
                <a:moveTo>
                  <a:pt x="0" y="0"/>
                </a:moveTo>
                <a:lnTo>
                  <a:pt x="7174992" y="0"/>
                </a:lnTo>
              </a:path>
            </a:pathLst>
          </a:custGeom>
          <a:ln w="51561"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2845321"/>
            <a:ext cx="628038" cy="905114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435683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FFCBCC"/>
      </a:accent2>
      <a:accent3>
        <a:srgbClr val="BFBF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</TotalTime>
  <Words>261</Words>
  <Application>Microsoft Office PowerPoint</Application>
  <PresentationFormat>Произвольный</PresentationFormat>
  <Paragraphs>48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Небаланси - зменшились. Прибуток ОГТСУ – збільшився</vt:lpstr>
      <vt:lpstr>На ринку газу існує парадокс цін</vt:lpstr>
      <vt:lpstr>На ринку газу існує парадокс цін</vt:lpstr>
      <vt:lpstr>На ринку газу відсутній Оператор ринку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Морозюк Владимир</dc:creator>
  <cp:lastModifiedBy>Liliya</cp:lastModifiedBy>
  <cp:revision>174</cp:revision>
  <dcterms:created xsi:type="dcterms:W3CDTF">2019-01-09T19:11:47Z</dcterms:created>
  <dcterms:modified xsi:type="dcterms:W3CDTF">2021-05-21T12:45:28Z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2018-12-01T00:00:00Z</vt:filetime>
  </property>
  <property fmtid="{D5CDD505-2E9C-101B-9397-08002B2CF9AE}" pid="3" name="LastSaved">
    <vt:filetime>2019-01-09T00:00:00Z</vt:filetime>
  </property>
</Properties>
</file>